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9"/>
  </p:notesMasterIdLst>
  <p:sldIdLst>
    <p:sldId id="256" r:id="rId2"/>
    <p:sldId id="259" r:id="rId3"/>
    <p:sldId id="262" r:id="rId4"/>
    <p:sldId id="282" r:id="rId5"/>
    <p:sldId id="279" r:id="rId6"/>
    <p:sldId id="280" r:id="rId7"/>
    <p:sldId id="281" r:id="rId8"/>
    <p:sldId id="267" r:id="rId9"/>
    <p:sldId id="268" r:id="rId10"/>
    <p:sldId id="261" r:id="rId11"/>
    <p:sldId id="263" r:id="rId12"/>
    <p:sldId id="264" r:id="rId13"/>
    <p:sldId id="265" r:id="rId14"/>
    <p:sldId id="266" r:id="rId15"/>
    <p:sldId id="269" r:id="rId16"/>
    <p:sldId id="270" r:id="rId17"/>
    <p:sldId id="271" r:id="rId18"/>
    <p:sldId id="272" r:id="rId19"/>
    <p:sldId id="273" r:id="rId20"/>
    <p:sldId id="274" r:id="rId21"/>
    <p:sldId id="276" r:id="rId22"/>
    <p:sldId id="275" r:id="rId23"/>
    <p:sldId id="277" r:id="rId24"/>
    <p:sldId id="278" r:id="rId25"/>
    <p:sldId id="319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321" r:id="rId36"/>
    <p:sldId id="335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38" r:id="rId54"/>
    <p:sldId id="339" r:id="rId55"/>
    <p:sldId id="340" r:id="rId56"/>
    <p:sldId id="341" r:id="rId57"/>
    <p:sldId id="308" r:id="rId58"/>
    <p:sldId id="309" r:id="rId59"/>
    <p:sldId id="310" r:id="rId60"/>
    <p:sldId id="322" r:id="rId61"/>
    <p:sldId id="311" r:id="rId62"/>
    <p:sldId id="312" r:id="rId63"/>
    <p:sldId id="313" r:id="rId64"/>
    <p:sldId id="314" r:id="rId65"/>
    <p:sldId id="315" r:id="rId66"/>
    <p:sldId id="316" r:id="rId67"/>
    <p:sldId id="331" r:id="rId68"/>
    <p:sldId id="317" r:id="rId69"/>
    <p:sldId id="330" r:id="rId70"/>
    <p:sldId id="323" r:id="rId71"/>
    <p:sldId id="329" r:id="rId72"/>
    <p:sldId id="326" r:id="rId73"/>
    <p:sldId id="336" r:id="rId74"/>
    <p:sldId id="324" r:id="rId75"/>
    <p:sldId id="325" r:id="rId76"/>
    <p:sldId id="343" r:id="rId77"/>
    <p:sldId id="344" r:id="rId78"/>
    <p:sldId id="345" r:id="rId79"/>
    <p:sldId id="346" r:id="rId80"/>
    <p:sldId id="347" r:id="rId81"/>
    <p:sldId id="348" r:id="rId82"/>
    <p:sldId id="349" r:id="rId83"/>
    <p:sldId id="328" r:id="rId84"/>
    <p:sldId id="332" r:id="rId85"/>
    <p:sldId id="333" r:id="rId86"/>
    <p:sldId id="334" r:id="rId87"/>
    <p:sldId id="337" r:id="rId8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91" autoAdjust="0"/>
    <p:restoredTop sz="94671"/>
  </p:normalViewPr>
  <p:slideViewPr>
    <p:cSldViewPr snapToGrid="0" snapToObjects="1">
      <p:cViewPr varScale="1">
        <p:scale>
          <a:sx n="75" d="100"/>
          <a:sy n="75" d="100"/>
        </p:scale>
        <p:origin x="192" y="8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heme" Target="theme/theme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290002-3E2F-024D-989E-7C1D88EB1B81}" type="datetimeFigureOut">
              <a:rPr lang="en-US" smtClean="0"/>
              <a:t>1/27/18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4E2419-C770-8541-A7CC-0E05616851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136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1/27/18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1/27/18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1/27/18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1/27/18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1/27/18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1/27/18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1/27/18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1/27/18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1/27/18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1/27/18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1/27/18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1/27/18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s://shiny.rstudio.com/gallery/widget-gallery.html" TargetMode="Externa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desktop.github.com/" TargetMode="External"/><Relationship Id="rId2" Type="http://schemas.openxmlformats.org/officeDocument/2006/relationships/hyperlink" Target="https://github.com/RforOperations2018/" TargetMode="Externa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github.com/join" TargetMode="Externa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tiff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8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oogle.github.io/styleguide/Rguide.xml#comments" TargetMode="External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shinyapps.io/" TargetMode="External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7" y="2183870"/>
            <a:ext cx="8361229" cy="2098226"/>
          </a:xfrm>
        </p:spPr>
        <p:txBody>
          <a:bodyPr/>
          <a:lstStyle/>
          <a:p>
            <a:r>
              <a:rPr lang="en-US" dirty="0"/>
              <a:t>R Shiny for Operations and GIS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4" y="4282096"/>
            <a:ext cx="6831673" cy="1086237"/>
          </a:xfrm>
        </p:spPr>
        <p:txBody>
          <a:bodyPr/>
          <a:lstStyle/>
          <a:p>
            <a:r>
              <a:rPr lang="en-US"/>
              <a:t>Instructor: </a:t>
            </a:r>
            <a:r>
              <a:rPr lang="en-US" dirty="0"/>
              <a:t>Geoffrey Arnold</a:t>
            </a:r>
          </a:p>
        </p:txBody>
      </p:sp>
    </p:spTree>
    <p:extLst>
      <p:ext uri="{BB962C8B-B14F-4D97-AF65-F5344CB8AC3E}">
        <p14:creationId xmlns:p14="http://schemas.microsoft.com/office/powerpoint/2010/main" val="20734513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User Interface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UI</a:t>
            </a:r>
          </a:p>
        </p:txBody>
      </p:sp>
    </p:spTree>
    <p:extLst>
      <p:ext uri="{BB962C8B-B14F-4D97-AF65-F5344CB8AC3E}">
        <p14:creationId xmlns:p14="http://schemas.microsoft.com/office/powerpoint/2010/main" val="2067451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Sidebar Layout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7085" y="1557866"/>
            <a:ext cx="9810229" cy="5147733"/>
          </a:xfrm>
        </p:spPr>
      </p:pic>
    </p:spTree>
    <p:extLst>
      <p:ext uri="{BB962C8B-B14F-4D97-AF65-F5344CB8AC3E}">
        <p14:creationId xmlns:p14="http://schemas.microsoft.com/office/powerpoint/2010/main" val="9082464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effectLst/>
        </p:spPr>
      </p:sp>
      <p:sp>
        <p:nvSpPr>
          <p:cNvPr id="11" name="Rectangle 10" title="Side bar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6" title="Crop Mark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038446" y="1749415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7" name="Rectangle 1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0868" y="160867"/>
            <a:ext cx="10908160" cy="577685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598" y="508783"/>
            <a:ext cx="10264697" cy="50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2031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Sidebar w/ </a:t>
            </a:r>
            <a:r>
              <a:rPr lang="en-US" dirty="0" err="1"/>
              <a:t>Tabset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6575" y="1557866"/>
            <a:ext cx="9171248" cy="5147733"/>
          </a:xfrm>
        </p:spPr>
      </p:pic>
    </p:spTree>
    <p:extLst>
      <p:ext uri="{BB962C8B-B14F-4D97-AF65-F5344CB8AC3E}">
        <p14:creationId xmlns:p14="http://schemas.microsoft.com/office/powerpoint/2010/main" val="7024223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effectLst/>
        </p:spPr>
      </p:sp>
      <p:sp>
        <p:nvSpPr>
          <p:cNvPr id="11" name="Rectangle 10" title="Side bar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6" title="Crop Mark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038446" y="1749415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7" name="Rectangle 1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0868" y="160867"/>
            <a:ext cx="10908160" cy="577685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925" y="508783"/>
            <a:ext cx="9892043" cy="50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8360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Grid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100" y="685800"/>
            <a:ext cx="8521700" cy="6053221"/>
          </a:xfrm>
        </p:spPr>
      </p:pic>
    </p:spTree>
    <p:extLst>
      <p:ext uri="{BB962C8B-B14F-4D97-AF65-F5344CB8AC3E}">
        <p14:creationId xmlns:p14="http://schemas.microsoft.com/office/powerpoint/2010/main" val="2838525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effectLst/>
        </p:spPr>
      </p:sp>
      <p:sp>
        <p:nvSpPr>
          <p:cNvPr id="11" name="Rectangle 10" title="Side bar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6" title="Crop Mark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038446" y="1749415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7" name="Rectangle 1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0868" y="160867"/>
            <a:ext cx="10908160" cy="577685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530" y="508783"/>
            <a:ext cx="9506832" cy="50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1733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NavBar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8900" y="260701"/>
            <a:ext cx="6919349" cy="3981099"/>
          </a:xfrm>
        </p:spPr>
      </p:pic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589" y="3467100"/>
            <a:ext cx="6782411" cy="3148976"/>
          </a:xfrm>
        </p:spPr>
      </p:pic>
    </p:spTree>
    <p:extLst>
      <p:ext uri="{BB962C8B-B14F-4D97-AF65-F5344CB8AC3E}">
        <p14:creationId xmlns:p14="http://schemas.microsoft.com/office/powerpoint/2010/main" val="19088758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effectLst/>
        </p:spPr>
      </p:sp>
      <p:sp>
        <p:nvSpPr>
          <p:cNvPr id="11" name="Rectangle 10" title="Side bar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6" title="Crop Mark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038446" y="1749415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7" name="Rectangle 1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0868" y="160867"/>
            <a:ext cx="10908160" cy="577685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454" y="508783"/>
            <a:ext cx="9056984" cy="50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95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 Theme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552" y="1562100"/>
            <a:ext cx="9601200" cy="5173981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800" y="5323778"/>
            <a:ext cx="4395304" cy="924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4812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the Instructor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Education:</a:t>
            </a:r>
          </a:p>
          <a:p>
            <a:r>
              <a:rPr lang="en-US" dirty="0"/>
              <a:t>University of Pittsburgh: BA Political Science &amp; History 2010</a:t>
            </a:r>
          </a:p>
          <a:p>
            <a:r>
              <a:rPr lang="en-US" dirty="0"/>
              <a:t>Heinz College: MS PPM 2015</a:t>
            </a:r>
          </a:p>
          <a:p>
            <a:pPr marL="0" indent="0">
              <a:buNone/>
            </a:pPr>
            <a:r>
              <a:rPr lang="en-US" b="1" dirty="0"/>
              <a:t>Professional:</a:t>
            </a:r>
          </a:p>
          <a:p>
            <a:r>
              <a:rPr lang="en-US" dirty="0"/>
              <a:t>PA State Democratic Party: Field Organizer 2010</a:t>
            </a:r>
          </a:p>
          <a:p>
            <a:r>
              <a:rPr lang="en-US" dirty="0"/>
              <a:t>City Year Greater Philadelphia: Senior Corps Leader: 2011-2012</a:t>
            </a:r>
          </a:p>
          <a:p>
            <a:r>
              <a:rPr lang="en-US" dirty="0"/>
              <a:t>Lutheran Child &amp; Family Services: Group Leader 2013</a:t>
            </a:r>
          </a:p>
          <a:p>
            <a:r>
              <a:rPr lang="en-US" dirty="0"/>
              <a:t>City of Pittsburgh: Performance Improvement Analyst 2015-2017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65338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 Themes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552" y="1524000"/>
            <a:ext cx="10045134" cy="5027973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43523"/>
            <a:ext cx="6203506" cy="814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7533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Server Function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server</a:t>
            </a:r>
          </a:p>
        </p:txBody>
      </p:sp>
    </p:spTree>
    <p:extLst>
      <p:ext uri="{BB962C8B-B14F-4D97-AF65-F5344CB8AC3E}">
        <p14:creationId xmlns:p14="http://schemas.microsoft.com/office/powerpoint/2010/main" val="12761906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Server Function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2286000"/>
            <a:ext cx="9601200" cy="2235200"/>
          </a:xfrm>
        </p:spPr>
        <p:txBody>
          <a:bodyPr>
            <a:normAutofit/>
          </a:bodyPr>
          <a:lstStyle/>
          <a:p>
            <a:r>
              <a:rPr lang="en-US" dirty="0"/>
              <a:t>Outputs</a:t>
            </a:r>
          </a:p>
          <a:p>
            <a:pPr lvl="1"/>
            <a:r>
              <a:rPr lang="en-US" dirty="0"/>
              <a:t>List of functions called in the UI which generates plots, tables and other objects.</a:t>
            </a:r>
          </a:p>
          <a:p>
            <a:pPr lvl="1"/>
            <a:r>
              <a:rPr lang="en-US" dirty="0"/>
              <a:t>Will regenerate whenever dependent inputs are changed, or based off of required action in UI.</a:t>
            </a:r>
          </a:p>
          <a:p>
            <a:pPr lvl="1"/>
            <a:r>
              <a:rPr lang="en-US" dirty="0"/>
              <a:t>Shiny Apps will display from any graphics package including;</a:t>
            </a:r>
          </a:p>
          <a:p>
            <a:pPr lvl="2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781300" y="4521200"/>
            <a:ext cx="7620000" cy="2031325"/>
          </a:xfrm>
          <a:prstGeom prst="rect">
            <a:avLst/>
          </a:prstGeom>
          <a:noFill/>
        </p:spPr>
        <p:txBody>
          <a:bodyPr wrap="square" numCol="3" rtlCol="0">
            <a:spAutoFit/>
          </a:bodyPr>
          <a:lstStyle/>
          <a:p>
            <a:pPr marL="1200150" lvl="2" indent="-285750">
              <a:buFont typeface="Arial" charset="0"/>
              <a:buChar char="•"/>
            </a:pPr>
            <a:r>
              <a:rPr lang="en-US" dirty="0"/>
              <a:t>ggplot2</a:t>
            </a:r>
          </a:p>
          <a:p>
            <a:pPr marL="1200150" lvl="2" indent="-285750">
              <a:buFont typeface="Arial" charset="0"/>
              <a:buChar char="•"/>
            </a:pPr>
            <a:r>
              <a:rPr lang="en-US" dirty="0" err="1"/>
              <a:t>plotly</a:t>
            </a:r>
            <a:endParaRPr lang="en-US" dirty="0"/>
          </a:p>
          <a:p>
            <a:pPr marL="1200150" lvl="2" indent="-285750">
              <a:buFont typeface="Arial" charset="0"/>
              <a:buChar char="•"/>
            </a:pPr>
            <a:r>
              <a:rPr lang="en-US" dirty="0"/>
              <a:t>DT</a:t>
            </a:r>
          </a:p>
          <a:p>
            <a:pPr marL="1200150" lvl="2" indent="-285750">
              <a:buFont typeface="Arial" charset="0"/>
              <a:buChar char="•"/>
            </a:pPr>
            <a:r>
              <a:rPr lang="en-US" dirty="0" err="1"/>
              <a:t>LeafletR</a:t>
            </a:r>
            <a:endParaRPr lang="en-US" dirty="0"/>
          </a:p>
          <a:p>
            <a:pPr marL="1200150" lvl="2" indent="-285750">
              <a:buFont typeface="Arial" charset="0"/>
              <a:buChar char="•"/>
            </a:pPr>
            <a:r>
              <a:rPr lang="en-US" dirty="0" err="1"/>
              <a:t>ggvis</a:t>
            </a:r>
            <a:endParaRPr lang="en-US" dirty="0"/>
          </a:p>
          <a:p>
            <a:pPr marL="1200150" lvl="2" indent="-285750">
              <a:buFont typeface="Arial" charset="0"/>
              <a:buChar char="•"/>
            </a:pPr>
            <a:r>
              <a:rPr lang="en-US" dirty="0" err="1"/>
              <a:t>googleVis</a:t>
            </a:r>
            <a:endParaRPr lang="en-US" dirty="0"/>
          </a:p>
          <a:p>
            <a:pPr marL="1200150" lvl="2" indent="-285750">
              <a:buFont typeface="Arial" charset="0"/>
              <a:buChar char="•"/>
            </a:pPr>
            <a:r>
              <a:rPr lang="en-US" dirty="0"/>
              <a:t>wordcloud2</a:t>
            </a:r>
          </a:p>
          <a:p>
            <a:pPr marL="1200150" lvl="2" indent="-285750">
              <a:buFont typeface="Arial" charset="0"/>
              <a:buChar char="•"/>
            </a:pPr>
            <a:r>
              <a:rPr lang="en-US" dirty="0"/>
              <a:t>d3heatmap</a:t>
            </a:r>
          </a:p>
          <a:p>
            <a:pPr marL="1200150" lvl="2" indent="-285750">
              <a:buFont typeface="Arial" charset="0"/>
              <a:buChar char="•"/>
            </a:pPr>
            <a:r>
              <a:rPr lang="en-US" dirty="0" err="1"/>
              <a:t>dygraphs</a:t>
            </a:r>
            <a:endParaRPr lang="en-US" dirty="0"/>
          </a:p>
          <a:p>
            <a:pPr marL="1200150" lvl="2" indent="-285750">
              <a:buFont typeface="Arial" charset="0"/>
              <a:buChar char="•"/>
            </a:pPr>
            <a:r>
              <a:rPr lang="en-US" dirty="0" err="1"/>
              <a:t>ggmap</a:t>
            </a:r>
            <a:endParaRPr lang="en-US" dirty="0"/>
          </a:p>
          <a:p>
            <a:pPr marL="1200150" lvl="2" indent="-285750">
              <a:buFont typeface="Arial" charset="0"/>
              <a:buChar char="•"/>
            </a:pPr>
            <a:r>
              <a:rPr lang="en-US" dirty="0" err="1"/>
              <a:t>highcharter</a:t>
            </a:r>
            <a:endParaRPr lang="en-US" dirty="0"/>
          </a:p>
          <a:p>
            <a:pPr marL="1200150" lvl="2" indent="-285750">
              <a:buFont typeface="Arial" charset="0"/>
              <a:buChar char="•"/>
            </a:pPr>
            <a:r>
              <a:rPr lang="en-US" dirty="0" err="1"/>
              <a:t>rgl</a:t>
            </a:r>
            <a:endParaRPr lang="en-US" dirty="0"/>
          </a:p>
          <a:p>
            <a:pPr marL="1200150" lvl="2" indent="-285750">
              <a:buFont typeface="Arial" charset="0"/>
              <a:buChar char="•"/>
            </a:pPr>
            <a:r>
              <a:rPr lang="en-US" dirty="0" err="1"/>
              <a:t>DiagrammeR</a:t>
            </a:r>
            <a:endParaRPr lang="en-US" dirty="0"/>
          </a:p>
          <a:p>
            <a:pPr marL="1200150" lvl="2" indent="-285750">
              <a:buFont typeface="Arial" charset="0"/>
              <a:buChar char="•"/>
            </a:pPr>
            <a:r>
              <a:rPr lang="en-US" dirty="0" err="1"/>
              <a:t>rCharts</a:t>
            </a:r>
            <a:endParaRPr lang="en-US" dirty="0"/>
          </a:p>
          <a:p>
            <a:pPr marL="1200150" lvl="2" indent="-285750">
              <a:buFont typeface="Arial" charset="0"/>
              <a:buChar char="•"/>
            </a:pPr>
            <a:endParaRPr lang="en-US" dirty="0"/>
          </a:p>
          <a:p>
            <a:pPr marL="1200150" lvl="2" indent="-285750">
              <a:buFont typeface="Arial" charset="0"/>
              <a:buChar char="•"/>
            </a:pPr>
            <a:endParaRPr lang="en-US" dirty="0"/>
          </a:p>
          <a:p>
            <a:pPr marL="1200150" lvl="2" indent="-285750">
              <a:buFont typeface="Arial" charset="0"/>
              <a:buChar char="•"/>
            </a:pPr>
            <a:endParaRPr lang="en-US" dirty="0"/>
          </a:p>
          <a:p>
            <a:pPr marL="1200150" lvl="2" indent="-285750">
              <a:buFont typeface="Arial" charset="0"/>
              <a:buChar char="•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65454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effectLst/>
        </p:spPr>
      </p:sp>
      <p:sp>
        <p:nvSpPr>
          <p:cNvPr id="12" name="Rectangle 11" title="Side bar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9068" y="4550229"/>
            <a:ext cx="6682315" cy="1687285"/>
          </a:xfrm>
          <a:prstGeom prst="rect">
            <a:avLst/>
          </a:prstGeom>
        </p:spPr>
      </p:pic>
      <p:sp>
        <p:nvSpPr>
          <p:cNvPr id="14" name="Rectangle 13" title="Side bar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1744" y="631372"/>
            <a:ext cx="3135086" cy="560614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Saving Outputs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41595" y="631371"/>
            <a:ext cx="6797262" cy="3744685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Output is a list which you build onto as you create your visuals</a:t>
            </a:r>
          </a:p>
          <a:p>
            <a:r>
              <a:rPr lang="en-US" dirty="0"/>
              <a:t>Each entry in the list is called in the UI by the name saved.</a:t>
            </a:r>
          </a:p>
          <a:p>
            <a:r>
              <a:rPr lang="en-US" dirty="0"/>
              <a:t>Example:</a:t>
            </a:r>
          </a:p>
          <a:p>
            <a:pPr lvl="1"/>
            <a:r>
              <a:rPr lang="en-US" dirty="0"/>
              <a:t>The three outputs below are called by “</a:t>
            </a:r>
            <a:r>
              <a:rPr lang="en-US" dirty="0" err="1"/>
              <a:t>report.table</a:t>
            </a:r>
            <a:r>
              <a:rPr lang="en-US" dirty="0"/>
              <a:t>”, “</a:t>
            </a:r>
            <a:r>
              <a:rPr lang="en-US" dirty="0" err="1"/>
              <a:t>downloadData</a:t>
            </a:r>
            <a:r>
              <a:rPr lang="en-US" dirty="0"/>
              <a:t>” and “map” respectively.</a:t>
            </a:r>
          </a:p>
          <a:p>
            <a:r>
              <a:rPr lang="en-US" dirty="0"/>
              <a:t>Otherwise these images work just like anything created in an </a:t>
            </a:r>
            <a:r>
              <a:rPr lang="en-US" dirty="0" err="1"/>
              <a:t>RMarkdown</a:t>
            </a:r>
            <a:r>
              <a:rPr lang="en-US" dirty="0"/>
              <a:t> document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72569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Section 1 REVIEW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Shiny Apps are made of up of three arguments.</a:t>
            </a:r>
          </a:p>
          <a:p>
            <a:pPr lvl="1"/>
            <a:r>
              <a:rPr lang="en-US" dirty="0" err="1"/>
              <a:t>Ui</a:t>
            </a:r>
            <a:endParaRPr lang="en-US" dirty="0"/>
          </a:p>
          <a:p>
            <a:pPr lvl="1"/>
            <a:r>
              <a:rPr lang="en-US" dirty="0"/>
              <a:t>Server</a:t>
            </a:r>
          </a:p>
          <a:p>
            <a:r>
              <a:rPr lang="en-US" dirty="0"/>
              <a:t>There are numerous layout selections and combinations</a:t>
            </a:r>
          </a:p>
          <a:p>
            <a:r>
              <a:rPr lang="en-US" dirty="0"/>
              <a:t>To easily style your map you can use custom or free </a:t>
            </a:r>
            <a:r>
              <a:rPr lang="en-US" dirty="0" err="1"/>
              <a:t>css</a:t>
            </a:r>
            <a:r>
              <a:rPr lang="en-US" dirty="0"/>
              <a:t> bootstraps</a:t>
            </a:r>
          </a:p>
          <a:p>
            <a:r>
              <a:rPr lang="en-US" dirty="0"/>
              <a:t>Outputs are functions which generate the desired content for the app’s UI</a:t>
            </a:r>
          </a:p>
          <a:p>
            <a:r>
              <a:rPr lang="en-US" dirty="0"/>
              <a:t>GitHub is not the only versioning thing out there, but it</a:t>
            </a:r>
            <a:r>
              <a:rPr lang="mr-IN" dirty="0"/>
              <a:t>’</a:t>
            </a:r>
            <a:r>
              <a:rPr lang="en-US" dirty="0"/>
              <a:t>s the one our Professor is making us it.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51800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55053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Shiny Dashboards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3822192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Layout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Dashboards are broken into a single argument made up of three arguments</a:t>
            </a:r>
          </a:p>
          <a:p>
            <a:pPr lvl="1"/>
            <a:r>
              <a:rPr lang="en-US" dirty="0"/>
              <a:t>Header </a:t>
            </a:r>
            <a:r>
              <a:rPr lang="mr-IN" dirty="0"/>
              <a:t>–</a:t>
            </a:r>
            <a:r>
              <a:rPr lang="en-US" dirty="0"/>
              <a:t> Window title as well as Menus</a:t>
            </a:r>
          </a:p>
          <a:p>
            <a:pPr lvl="1"/>
            <a:r>
              <a:rPr lang="en-US" dirty="0"/>
              <a:t>Sidebar </a:t>
            </a:r>
            <a:r>
              <a:rPr lang="mr-IN" dirty="0"/>
              <a:t>–</a:t>
            </a:r>
            <a:r>
              <a:rPr lang="en-US" dirty="0"/>
              <a:t> Sidebar for navigating Dashboard tabs and can hold global selection inputs</a:t>
            </a:r>
          </a:p>
          <a:p>
            <a:pPr lvl="1"/>
            <a:r>
              <a:rPr lang="en-US" dirty="0"/>
              <a:t>Body </a:t>
            </a:r>
            <a:r>
              <a:rPr lang="mr-IN" dirty="0"/>
              <a:t>–</a:t>
            </a:r>
            <a:r>
              <a:rPr lang="en-US" dirty="0"/>
              <a:t> Where the magic happens.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0350" y="1657350"/>
            <a:ext cx="4203700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4629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26240" y="6494325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26240" y="-4668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94325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0867" y="158782"/>
            <a:ext cx="11870265" cy="65378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6209" y="407719"/>
            <a:ext cx="8659580" cy="6086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0019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effectLst/>
        </p:spPr>
      </p:sp>
      <p:grpSp>
        <p:nvGrpSpPr>
          <p:cNvPr id="11" name="Group 10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2" name="Freeform 6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3" name="Freeform 6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5" name="Rectangle 1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027878" y="2016617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9" name="Freeform 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649163" y="634028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403" y="2307193"/>
            <a:ext cx="4207669" cy="244362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11885" y="634028"/>
            <a:ext cx="4798243" cy="373283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dirty="0"/>
              <a:t>Headers</a:t>
            </a:r>
          </a:p>
        </p:txBody>
      </p:sp>
    </p:spTree>
    <p:extLst>
      <p:ext uri="{BB962C8B-B14F-4D97-AF65-F5344CB8AC3E}">
        <p14:creationId xmlns:p14="http://schemas.microsoft.com/office/powerpoint/2010/main" val="214356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Schedule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70513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68404" y="4194490"/>
            <a:ext cx="3687288" cy="2367144"/>
          </a:xfrm>
        </p:spPr>
        <p:txBody>
          <a:bodyPr/>
          <a:lstStyle/>
          <a:p>
            <a:r>
              <a:rPr lang="en-US" dirty="0"/>
              <a:t>Notifications </a:t>
            </a:r>
          </a:p>
          <a:p>
            <a:endParaRPr lang="en-US" dirty="0"/>
          </a:p>
          <a:p>
            <a:r>
              <a:rPr lang="en-US" dirty="0"/>
              <a:t>Tasks</a:t>
            </a:r>
          </a:p>
          <a:p>
            <a:endParaRPr lang="en-US" dirty="0"/>
          </a:p>
          <a:p>
            <a:r>
              <a:rPr lang="en-US" dirty="0"/>
              <a:t>Messages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5955" y="685800"/>
            <a:ext cx="8609631" cy="3159398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531"/>
          <a:stretch/>
        </p:blipFill>
        <p:spPr>
          <a:xfrm>
            <a:off x="3181171" y="4088598"/>
            <a:ext cx="569686" cy="5715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44" t="751" r="25651" b="1587"/>
          <a:stretch/>
        </p:blipFill>
        <p:spPr>
          <a:xfrm>
            <a:off x="2460652" y="4993271"/>
            <a:ext cx="615538" cy="55814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49" r="-1"/>
          <a:stretch/>
        </p:blipFill>
        <p:spPr>
          <a:xfrm>
            <a:off x="2873402" y="5891259"/>
            <a:ext cx="522553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2337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effectLst/>
        </p:spPr>
      </p:sp>
      <p:grpSp>
        <p:nvGrpSpPr>
          <p:cNvPr id="13" name="Group 12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4" name="Freeform 6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5" name="Freeform 6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7" name="Rectangle 1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542142" y="2016617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1" name="Freeform 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649163" y="634028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06"/>
          <a:stretch/>
        </p:blipFill>
        <p:spPr>
          <a:xfrm>
            <a:off x="1371403" y="1762866"/>
            <a:ext cx="2657123" cy="35322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7291" y="634028"/>
            <a:ext cx="6221689" cy="373283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dirty="0"/>
              <a:t>Sidebar</a:t>
            </a:r>
          </a:p>
        </p:txBody>
      </p:sp>
    </p:spTree>
    <p:extLst>
      <p:ext uri="{BB962C8B-B14F-4D97-AF65-F5344CB8AC3E}">
        <p14:creationId xmlns:p14="http://schemas.microsoft.com/office/powerpoint/2010/main" val="36343690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727" y="516359"/>
            <a:ext cx="9601200" cy="2821816"/>
          </a:xfr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1371600" y="4073236"/>
            <a:ext cx="6572992" cy="23671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Menu Items </a:t>
            </a:r>
            <a:r>
              <a:rPr lang="mr-IN" dirty="0"/>
              <a:t>–</a:t>
            </a:r>
            <a:r>
              <a:rPr lang="en-US" dirty="0"/>
              <a:t> </a:t>
            </a:r>
            <a:r>
              <a:rPr lang="en-US" dirty="0" err="1"/>
              <a:t>tabName</a:t>
            </a:r>
            <a:r>
              <a:rPr lang="en-US" dirty="0"/>
              <a:t> referenced in body.</a:t>
            </a:r>
          </a:p>
          <a:p>
            <a:r>
              <a:rPr lang="en-US" dirty="0"/>
              <a:t>Global Inputs </a:t>
            </a:r>
            <a:r>
              <a:rPr lang="mr-IN" dirty="0"/>
              <a:t>–</a:t>
            </a:r>
            <a:r>
              <a:rPr lang="en-US" dirty="0"/>
              <a:t> Should work on all tabs and for all visuals.</a:t>
            </a:r>
          </a:p>
        </p:txBody>
      </p:sp>
    </p:spTree>
    <p:extLst>
      <p:ext uri="{BB962C8B-B14F-4D97-AF65-F5344CB8AC3E}">
        <p14:creationId xmlns:p14="http://schemas.microsoft.com/office/powerpoint/2010/main" val="33404150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effectLst/>
        </p:spPr>
      </p:sp>
      <p:grpSp>
        <p:nvGrpSpPr>
          <p:cNvPr id="11" name="Group 10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2" name="Freeform 6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3" name="Freeform 6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5" name="Rectangle 1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94670" y="2016617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9" name="Freeform 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649163" y="634028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9023" y="1470054"/>
            <a:ext cx="5659222" cy="411708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54186" y="634028"/>
            <a:ext cx="3355942" cy="373283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/>
              <a:t>Body</a:t>
            </a:r>
          </a:p>
        </p:txBody>
      </p:sp>
    </p:spTree>
    <p:extLst>
      <p:ext uri="{BB962C8B-B14F-4D97-AF65-F5344CB8AC3E}">
        <p14:creationId xmlns:p14="http://schemas.microsoft.com/office/powerpoint/2010/main" val="36143556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499" y="492826"/>
            <a:ext cx="8379557" cy="3581400"/>
          </a:xfr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2191692" y="4502732"/>
            <a:ext cx="8461169" cy="1933695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Tab Items </a:t>
            </a:r>
            <a:r>
              <a:rPr lang="mr-IN" dirty="0"/>
              <a:t>–</a:t>
            </a:r>
            <a:r>
              <a:rPr lang="en-US" dirty="0"/>
              <a:t> by name in Menu</a:t>
            </a:r>
          </a:p>
          <a:p>
            <a:r>
              <a:rPr lang="en-US" dirty="0"/>
              <a:t>Row\Page </a:t>
            </a:r>
            <a:r>
              <a:rPr lang="mr-IN" dirty="0"/>
              <a:t>– </a:t>
            </a:r>
            <a:r>
              <a:rPr lang="en-US" dirty="0"/>
              <a:t>based layouts</a:t>
            </a:r>
          </a:p>
          <a:p>
            <a:r>
              <a:rPr lang="en-US" dirty="0"/>
              <a:t>Box</a:t>
            </a:r>
            <a:r>
              <a:rPr lang="mr-IN" dirty="0"/>
              <a:t> – </a:t>
            </a:r>
            <a:r>
              <a:rPr lang="en-US" dirty="0"/>
              <a:t>All contents should go in a box</a:t>
            </a:r>
          </a:p>
          <a:p>
            <a:pPr lvl="1"/>
            <a:r>
              <a:rPr lang="en-US" dirty="0"/>
              <a:t>Page is broken into 12 equal bars. Width can be 1-12</a:t>
            </a:r>
          </a:p>
          <a:p>
            <a:pPr lvl="1"/>
            <a:r>
              <a:rPr lang="en-US" dirty="0"/>
              <a:t>If 12+ is specified content will kick to new row automatically, anything unspecified will get squished.</a:t>
            </a:r>
          </a:p>
          <a:p>
            <a:r>
              <a:rPr lang="en-US" dirty="0"/>
              <a:t>Inputs</a:t>
            </a:r>
            <a:r>
              <a:rPr lang="mr-IN" dirty="0"/>
              <a:t> –</a:t>
            </a:r>
            <a:r>
              <a:rPr lang="en-US" dirty="0"/>
              <a:t> can also go in boxes here should be clear what visuals they work with.</a:t>
            </a:r>
          </a:p>
        </p:txBody>
      </p:sp>
    </p:spTree>
    <p:extLst>
      <p:ext uri="{BB962C8B-B14F-4D97-AF65-F5344CB8AC3E}">
        <p14:creationId xmlns:p14="http://schemas.microsoft.com/office/powerpoint/2010/main" val="24678494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947454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5728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Widgets</a:t>
            </a:r>
            <a:br>
              <a:rPr lang="en-US" dirty="0"/>
            </a:br>
            <a:r>
              <a:rPr lang="en-US" dirty="0"/>
              <a:t>&amp; Reactivity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https://shiny.rstudio.com/gallery/widget-gallery.html</a:t>
            </a:r>
            <a:endParaRPr lang="en-US" dirty="0"/>
          </a:p>
          <a:p>
            <a:r>
              <a:rPr lang="en-US" dirty="0"/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416853490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Input Widgets Work?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Inputs are sent to the server function as a list.</a:t>
            </a:r>
          </a:p>
          <a:p>
            <a:r>
              <a:rPr lang="en-US" dirty="0"/>
              <a:t>Each are called by input$“</a:t>
            </a:r>
            <a:r>
              <a:rPr lang="en-US" dirty="0" err="1"/>
              <a:t>inputId</a:t>
            </a:r>
            <a:r>
              <a:rPr lang="en-US" dirty="0"/>
              <a:t>”</a:t>
            </a:r>
          </a:p>
          <a:p>
            <a:r>
              <a:rPr lang="en-US" dirty="0"/>
              <a:t>Value and length of the input depends on the widget</a:t>
            </a:r>
          </a:p>
          <a:p>
            <a:r>
              <a:rPr lang="en-US" dirty="0"/>
              <a:t>Inputs can even be entire files, images, </a:t>
            </a:r>
            <a:r>
              <a:rPr lang="en-US" dirty="0" err="1"/>
              <a:t>urls</a:t>
            </a:r>
            <a:r>
              <a:rPr lang="en-US" dirty="0"/>
              <a:t> etc.</a:t>
            </a:r>
          </a:p>
        </p:txBody>
      </p:sp>
    </p:spTree>
    <p:extLst>
      <p:ext uri="{BB962C8B-B14F-4D97-AF65-F5344CB8AC3E}">
        <p14:creationId xmlns:p14="http://schemas.microsoft.com/office/powerpoint/2010/main" val="95282398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Numeric Inputs</a:t>
            </a:r>
          </a:p>
        </p:txBody>
      </p:sp>
    </p:spTree>
    <p:extLst>
      <p:ext uri="{BB962C8B-B14F-4D97-AF65-F5344CB8AC3E}">
        <p14:creationId xmlns:p14="http://schemas.microsoft.com/office/powerpoint/2010/main" val="14458660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Schedule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GitHub bare bones</a:t>
            </a:r>
          </a:p>
          <a:p>
            <a:r>
              <a:rPr lang="en-US" dirty="0"/>
              <a:t>Basic Concepts of Shiny Apps</a:t>
            </a:r>
          </a:p>
          <a:p>
            <a:r>
              <a:rPr lang="en-US" dirty="0"/>
              <a:t>Shiny Dashboards</a:t>
            </a:r>
          </a:p>
          <a:p>
            <a:r>
              <a:rPr lang="en-US" dirty="0"/>
              <a:t>Widgets &amp; Reactivity</a:t>
            </a:r>
          </a:p>
          <a:p>
            <a:r>
              <a:rPr lang="en-US" dirty="0"/>
              <a:t>Update Inputs &amp; More</a:t>
            </a:r>
          </a:p>
          <a:p>
            <a:r>
              <a:rPr lang="en-US" dirty="0"/>
              <a:t>Shiny &amp; </a:t>
            </a:r>
            <a:r>
              <a:rPr lang="en-US" dirty="0" err="1"/>
              <a:t>Rmarkdown</a:t>
            </a:r>
            <a:endParaRPr lang="en-US" dirty="0"/>
          </a:p>
          <a:p>
            <a:r>
              <a:rPr lang="en-US" dirty="0"/>
              <a:t>shinyapps.io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683839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07" b="17993"/>
          <a:stretch/>
        </p:blipFill>
        <p:spPr>
          <a:xfrm>
            <a:off x="1023561" y="1389413"/>
            <a:ext cx="6517065" cy="337259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60667" y="685800"/>
            <a:ext cx="3656419" cy="1485900"/>
          </a:xfrm>
        </p:spPr>
        <p:txBody>
          <a:bodyPr>
            <a:normAutofit/>
          </a:bodyPr>
          <a:lstStyle/>
          <a:p>
            <a:r>
              <a:rPr lang="en-US" dirty="0"/>
              <a:t>Numeric Input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7860667" y="2286000"/>
            <a:ext cx="3656419" cy="3581400"/>
          </a:xfrm>
        </p:spPr>
        <p:txBody>
          <a:bodyPr>
            <a:normAutofit/>
          </a:bodyPr>
          <a:lstStyle/>
          <a:p>
            <a:r>
              <a:rPr lang="en-US" dirty="0"/>
              <a:t>Goes up and down based off clicks</a:t>
            </a:r>
          </a:p>
          <a:p>
            <a:r>
              <a:rPr lang="en-US" dirty="0"/>
              <a:t>Stored as single numeric input</a:t>
            </a:r>
          </a:p>
        </p:txBody>
      </p:sp>
    </p:spTree>
    <p:extLst>
      <p:ext uri="{BB962C8B-B14F-4D97-AF65-F5344CB8AC3E}">
        <p14:creationId xmlns:p14="http://schemas.microsoft.com/office/powerpoint/2010/main" val="125581318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377"/>
          <a:stretch/>
        </p:blipFill>
        <p:spPr>
          <a:xfrm>
            <a:off x="1023561" y="695574"/>
            <a:ext cx="6517065" cy="43039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60667" y="685800"/>
            <a:ext cx="3656419" cy="1485900"/>
          </a:xfrm>
        </p:spPr>
        <p:txBody>
          <a:bodyPr>
            <a:normAutofit/>
          </a:bodyPr>
          <a:lstStyle/>
          <a:p>
            <a:r>
              <a:rPr lang="en-US" dirty="0"/>
              <a:t>Action Button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7860667" y="2286000"/>
            <a:ext cx="3656419" cy="3581400"/>
          </a:xfrm>
        </p:spPr>
        <p:txBody>
          <a:bodyPr>
            <a:normAutofit/>
          </a:bodyPr>
          <a:lstStyle/>
          <a:p>
            <a:r>
              <a:rPr lang="en-US" dirty="0"/>
              <a:t>+1 each time it is clicked</a:t>
            </a:r>
          </a:p>
          <a:p>
            <a:r>
              <a:rPr lang="en-US" dirty="0"/>
              <a:t>Stored as single numeric input</a:t>
            </a:r>
          </a:p>
        </p:txBody>
      </p:sp>
    </p:spTree>
    <p:extLst>
      <p:ext uri="{BB962C8B-B14F-4D97-AF65-F5344CB8AC3E}">
        <p14:creationId xmlns:p14="http://schemas.microsoft.com/office/powerpoint/2010/main" val="351408965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 title="Side bar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215" y="803728"/>
            <a:ext cx="4772286" cy="27359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60667" y="685800"/>
            <a:ext cx="3656419" cy="1485900"/>
          </a:xfrm>
        </p:spPr>
        <p:txBody>
          <a:bodyPr>
            <a:normAutofit/>
          </a:bodyPr>
          <a:lstStyle/>
          <a:p>
            <a:r>
              <a:rPr lang="en-US" dirty="0"/>
              <a:t>Slider/Range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7860667" y="2286000"/>
            <a:ext cx="3656419" cy="3581400"/>
          </a:xfrm>
        </p:spPr>
        <p:txBody>
          <a:bodyPr>
            <a:normAutofit/>
          </a:bodyPr>
          <a:lstStyle/>
          <a:p>
            <a:r>
              <a:rPr lang="en-US" dirty="0"/>
              <a:t>Either a single integer or list of 2 called separately by input$“</a:t>
            </a:r>
            <a:r>
              <a:rPr lang="en-US" dirty="0" err="1"/>
              <a:t>inputId</a:t>
            </a:r>
            <a:r>
              <a:rPr lang="en-US" dirty="0"/>
              <a:t>”[1] and input$“</a:t>
            </a:r>
            <a:r>
              <a:rPr lang="en-US" dirty="0" err="1"/>
              <a:t>inputId</a:t>
            </a:r>
            <a:r>
              <a:rPr lang="en-US" dirty="0"/>
              <a:t>”[2]</a:t>
            </a:r>
          </a:p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5698" y="3802744"/>
            <a:ext cx="4813300" cy="275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05573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Inputs</a:t>
            </a:r>
          </a:p>
        </p:txBody>
      </p:sp>
    </p:spTree>
    <p:extLst>
      <p:ext uri="{BB962C8B-B14F-4D97-AF65-F5344CB8AC3E}">
        <p14:creationId xmlns:p14="http://schemas.microsoft.com/office/powerpoint/2010/main" val="348865731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561" y="1556273"/>
            <a:ext cx="6517065" cy="342541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60667" y="685800"/>
            <a:ext cx="3656419" cy="1485900"/>
          </a:xfrm>
        </p:spPr>
        <p:txBody>
          <a:bodyPr>
            <a:normAutofit/>
          </a:bodyPr>
          <a:lstStyle/>
          <a:p>
            <a:r>
              <a:rPr lang="en-US" dirty="0"/>
              <a:t>Text Input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7860667" y="2286000"/>
            <a:ext cx="3656419" cy="3581400"/>
          </a:xfrm>
        </p:spPr>
        <p:txBody>
          <a:bodyPr>
            <a:normAutofit/>
          </a:bodyPr>
          <a:lstStyle/>
          <a:p>
            <a:r>
              <a:rPr lang="en-US" dirty="0"/>
              <a:t>Can be tied to action button or enter to initialize input.</a:t>
            </a:r>
          </a:p>
        </p:txBody>
      </p:sp>
    </p:spTree>
    <p:extLst>
      <p:ext uri="{BB962C8B-B14F-4D97-AF65-F5344CB8AC3E}">
        <p14:creationId xmlns:p14="http://schemas.microsoft.com/office/powerpoint/2010/main" val="109565439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561" y="1193047"/>
            <a:ext cx="6517065" cy="415186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60667" y="685800"/>
            <a:ext cx="3656419" cy="1485900"/>
          </a:xfrm>
        </p:spPr>
        <p:txBody>
          <a:bodyPr>
            <a:normAutofit/>
          </a:bodyPr>
          <a:lstStyle/>
          <a:p>
            <a:r>
              <a:rPr lang="en-US" dirty="0"/>
              <a:t>Radio Buttons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7860667" y="2286000"/>
            <a:ext cx="3656419" cy="3581400"/>
          </a:xfrm>
        </p:spPr>
        <p:txBody>
          <a:bodyPr>
            <a:normAutofit/>
          </a:bodyPr>
          <a:lstStyle/>
          <a:p>
            <a:r>
              <a:rPr lang="en-US" dirty="0"/>
              <a:t>Only one option</a:t>
            </a:r>
          </a:p>
          <a:p>
            <a:r>
              <a:rPr lang="en-US" dirty="0"/>
              <a:t>Value can be dictated in your code, but will default to the value of the text in the choices field</a:t>
            </a:r>
          </a:p>
        </p:txBody>
      </p:sp>
    </p:spTree>
    <p:extLst>
      <p:ext uri="{BB962C8B-B14F-4D97-AF65-F5344CB8AC3E}">
        <p14:creationId xmlns:p14="http://schemas.microsoft.com/office/powerpoint/2010/main" val="1961068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561" y="1589581"/>
            <a:ext cx="6517065" cy="335879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60667" y="685800"/>
            <a:ext cx="3656419" cy="1485900"/>
          </a:xfrm>
        </p:spPr>
        <p:txBody>
          <a:bodyPr>
            <a:normAutofit/>
          </a:bodyPr>
          <a:lstStyle/>
          <a:p>
            <a:r>
              <a:rPr lang="en-US" dirty="0"/>
              <a:t>Select input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7860667" y="2286000"/>
            <a:ext cx="3656419" cy="3581400"/>
          </a:xfrm>
        </p:spPr>
        <p:txBody>
          <a:bodyPr>
            <a:normAutofit/>
          </a:bodyPr>
          <a:lstStyle/>
          <a:p>
            <a:r>
              <a:rPr lang="en-US" dirty="0"/>
              <a:t>Can be set to only one selected option or multiple</a:t>
            </a:r>
          </a:p>
          <a:p>
            <a:r>
              <a:rPr lang="en-US" dirty="0"/>
              <a:t>Value can be dictated in your code, but will default to the value of the text in the choices field</a:t>
            </a:r>
          </a:p>
          <a:p>
            <a:r>
              <a:rPr lang="en-US" dirty="0"/>
              <a:t>Stored either as a single object or as a list</a:t>
            </a:r>
          </a:p>
        </p:txBody>
      </p:sp>
    </p:spTree>
    <p:extLst>
      <p:ext uri="{BB962C8B-B14F-4D97-AF65-F5344CB8AC3E}">
        <p14:creationId xmlns:p14="http://schemas.microsoft.com/office/powerpoint/2010/main" val="387335870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008" y="1589581"/>
            <a:ext cx="5574170" cy="335879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60667" y="685800"/>
            <a:ext cx="3656419" cy="1485900"/>
          </a:xfrm>
        </p:spPr>
        <p:txBody>
          <a:bodyPr>
            <a:normAutofit/>
          </a:bodyPr>
          <a:lstStyle/>
          <a:p>
            <a:r>
              <a:rPr lang="en-US" dirty="0"/>
              <a:t>Checkbox Group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7860667" y="2286000"/>
            <a:ext cx="3656419" cy="3581400"/>
          </a:xfrm>
        </p:spPr>
        <p:txBody>
          <a:bodyPr>
            <a:normAutofit/>
          </a:bodyPr>
          <a:lstStyle/>
          <a:p>
            <a:r>
              <a:rPr lang="en-US" dirty="0"/>
              <a:t>Multiple can be selected</a:t>
            </a:r>
          </a:p>
          <a:p>
            <a:r>
              <a:rPr lang="en-US" dirty="0"/>
              <a:t>Value can be dictated in your code, but will default to the value of the text in the choices field</a:t>
            </a:r>
          </a:p>
          <a:p>
            <a:r>
              <a:rPr lang="en-US" dirty="0"/>
              <a:t>Stored either as a single object or as a list</a:t>
            </a:r>
          </a:p>
        </p:txBody>
      </p:sp>
    </p:spTree>
    <p:extLst>
      <p:ext uri="{BB962C8B-B14F-4D97-AF65-F5344CB8AC3E}">
        <p14:creationId xmlns:p14="http://schemas.microsoft.com/office/powerpoint/2010/main" val="248841788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Inputs</a:t>
            </a:r>
          </a:p>
        </p:txBody>
      </p:sp>
    </p:spTree>
    <p:extLst>
      <p:ext uri="{BB962C8B-B14F-4D97-AF65-F5344CB8AC3E}">
        <p14:creationId xmlns:p14="http://schemas.microsoft.com/office/powerpoint/2010/main" val="376090239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008" y="2003414"/>
            <a:ext cx="5574170" cy="253112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60667" y="685800"/>
            <a:ext cx="3656419" cy="1485900"/>
          </a:xfrm>
        </p:spPr>
        <p:txBody>
          <a:bodyPr>
            <a:normAutofit/>
          </a:bodyPr>
          <a:lstStyle/>
          <a:p>
            <a:r>
              <a:rPr lang="en-US" dirty="0"/>
              <a:t>Single Checkbox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7860667" y="2286000"/>
            <a:ext cx="3656419" cy="3581400"/>
          </a:xfrm>
        </p:spPr>
        <p:txBody>
          <a:bodyPr>
            <a:normAutofit/>
          </a:bodyPr>
          <a:lstStyle/>
          <a:p>
            <a:r>
              <a:rPr lang="en-US" dirty="0"/>
              <a:t>Boolean</a:t>
            </a:r>
          </a:p>
        </p:txBody>
      </p:sp>
    </p:spTree>
    <p:extLst>
      <p:ext uri="{BB962C8B-B14F-4D97-AF65-F5344CB8AC3E}">
        <p14:creationId xmlns:p14="http://schemas.microsoft.com/office/powerpoint/2010/main" val="15225733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2"/>
          <a:lstStyle/>
          <a:p>
            <a:r>
              <a:rPr lang="en-US" dirty="0"/>
              <a:t>GitHub</a:t>
            </a:r>
            <a:br>
              <a:rPr lang="en-US" dirty="0"/>
            </a:br>
            <a:br>
              <a:rPr lang="en-US" dirty="0"/>
            </a:br>
            <a:r>
              <a:rPr lang="en-US" dirty="0"/>
              <a:t>What to do: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All course materials are available through GitHub: </a:t>
            </a:r>
            <a:r>
              <a:rPr lang="en-US" dirty="0">
                <a:hlinkClick r:id="rId2"/>
              </a:rPr>
              <a:t>https://github.com/RforOperations2018/</a:t>
            </a:r>
            <a:endParaRPr lang="en-US" dirty="0"/>
          </a:p>
          <a:p>
            <a:r>
              <a:rPr lang="en-US" dirty="0"/>
              <a:t>Download GitHub for Desktop: </a:t>
            </a:r>
            <a:r>
              <a:rPr lang="en-US" dirty="0">
                <a:hlinkClick r:id="rId3"/>
              </a:rPr>
              <a:t>https://desktop.github.com/</a:t>
            </a:r>
            <a:endParaRPr lang="en-US" dirty="0"/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Create an account: </a:t>
            </a:r>
            <a:r>
              <a:rPr lang="en-US" dirty="0">
                <a:hlinkClick r:id="rId4"/>
              </a:rPr>
              <a:t>https://github.com/join</a:t>
            </a:r>
            <a:endParaRPr lang="en-US" dirty="0"/>
          </a:p>
          <a:p>
            <a:r>
              <a:rPr lang="en-US" dirty="0"/>
              <a:t>Follow the Course repository (repo)</a:t>
            </a:r>
          </a:p>
          <a:p>
            <a:r>
              <a:rPr lang="en-US" dirty="0"/>
              <a:t>All of your projects should have their own GitHub repo.</a:t>
            </a:r>
          </a:p>
          <a:p>
            <a:r>
              <a:rPr lang="en-US" dirty="0"/>
              <a:t>This is so I can see what you tried, and also determine who did one on any group work.</a:t>
            </a:r>
          </a:p>
        </p:txBody>
      </p:sp>
    </p:spTree>
    <p:extLst>
      <p:ext uri="{BB962C8B-B14F-4D97-AF65-F5344CB8AC3E}">
        <p14:creationId xmlns:p14="http://schemas.microsoft.com/office/powerpoint/2010/main" val="144317587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215" y="966454"/>
            <a:ext cx="4772286" cy="241049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60667" y="685800"/>
            <a:ext cx="3656419" cy="1485900"/>
          </a:xfrm>
        </p:spPr>
        <p:txBody>
          <a:bodyPr>
            <a:normAutofit/>
          </a:bodyPr>
          <a:lstStyle/>
          <a:p>
            <a:r>
              <a:rPr lang="en-US" dirty="0"/>
              <a:t>Date/Range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7860667" y="2286000"/>
            <a:ext cx="3656419" cy="3581400"/>
          </a:xfrm>
        </p:spPr>
        <p:txBody>
          <a:bodyPr>
            <a:normAutofit/>
          </a:bodyPr>
          <a:lstStyle/>
          <a:p>
            <a:r>
              <a:rPr lang="en-US" dirty="0"/>
              <a:t>Either a single integer or list of 2 called separately by input$“</a:t>
            </a:r>
            <a:r>
              <a:rPr lang="en-US" dirty="0" err="1"/>
              <a:t>inputId</a:t>
            </a:r>
            <a:r>
              <a:rPr lang="en-US" dirty="0"/>
              <a:t>”[1] and input$“</a:t>
            </a:r>
            <a:r>
              <a:rPr lang="en-US" dirty="0" err="1"/>
              <a:t>inputId</a:t>
            </a:r>
            <a:r>
              <a:rPr lang="en-US" dirty="0"/>
              <a:t>”[2]</a:t>
            </a:r>
          </a:p>
          <a:p>
            <a:r>
              <a:rPr lang="en-US" dirty="0"/>
              <a:t>R will see these </a:t>
            </a:r>
            <a:r>
              <a:rPr lang="en-US"/>
              <a:t>as Dates</a:t>
            </a:r>
            <a:endParaRPr lang="en-US" dirty="0"/>
          </a:p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5698" y="3971102"/>
            <a:ext cx="4813300" cy="2419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39056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008" y="2003414"/>
            <a:ext cx="5574170" cy="253112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60667" y="685800"/>
            <a:ext cx="3656419" cy="1485900"/>
          </a:xfrm>
        </p:spPr>
        <p:txBody>
          <a:bodyPr>
            <a:normAutofit/>
          </a:bodyPr>
          <a:lstStyle/>
          <a:p>
            <a:r>
              <a:rPr lang="en-US" dirty="0"/>
              <a:t>Single Checkbox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7860667" y="2286000"/>
            <a:ext cx="3656419" cy="3581400"/>
          </a:xfrm>
        </p:spPr>
        <p:txBody>
          <a:bodyPr>
            <a:normAutofit/>
          </a:bodyPr>
          <a:lstStyle/>
          <a:p>
            <a:r>
              <a:rPr lang="en-US" dirty="0"/>
              <a:t>Boolean</a:t>
            </a:r>
          </a:p>
        </p:txBody>
      </p:sp>
    </p:spTree>
    <p:extLst>
      <p:ext uri="{BB962C8B-B14F-4D97-AF65-F5344CB8AC3E}">
        <p14:creationId xmlns:p14="http://schemas.microsoft.com/office/powerpoint/2010/main" val="178817483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215" y="848136"/>
            <a:ext cx="4772286" cy="264712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60667" y="685800"/>
            <a:ext cx="3656419" cy="1485900"/>
          </a:xfrm>
        </p:spPr>
        <p:txBody>
          <a:bodyPr>
            <a:normAutofit/>
          </a:bodyPr>
          <a:lstStyle/>
          <a:p>
            <a:r>
              <a:rPr lang="en-US" dirty="0"/>
              <a:t>File Input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7860667" y="2286000"/>
            <a:ext cx="3656419" cy="3581400"/>
          </a:xfrm>
        </p:spPr>
        <p:txBody>
          <a:bodyPr>
            <a:normAutofit/>
          </a:bodyPr>
          <a:lstStyle/>
          <a:p>
            <a:r>
              <a:rPr lang="en-US" dirty="0"/>
              <a:t>You should make sure your code checks the format and end of the file</a:t>
            </a:r>
          </a:p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5939" y="3802744"/>
            <a:ext cx="4652818" cy="275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34841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Based Inputs</a:t>
            </a:r>
          </a:p>
        </p:txBody>
      </p:sp>
    </p:spTree>
    <p:extLst>
      <p:ext uri="{BB962C8B-B14F-4D97-AF65-F5344CB8AC3E}">
        <p14:creationId xmlns:p14="http://schemas.microsoft.com/office/powerpoint/2010/main" val="421418729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8400" y="511144"/>
            <a:ext cx="3656419" cy="1485900"/>
          </a:xfrm>
        </p:spPr>
        <p:txBody>
          <a:bodyPr>
            <a:normAutofit/>
          </a:bodyPr>
          <a:lstStyle/>
          <a:p>
            <a:r>
              <a:rPr lang="en-US" dirty="0"/>
              <a:t>Data Table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1168400" y="1522911"/>
            <a:ext cx="8299753" cy="948267"/>
          </a:xfrm>
        </p:spPr>
        <p:txBody>
          <a:bodyPr>
            <a:normAutofit/>
          </a:bodyPr>
          <a:lstStyle/>
          <a:p>
            <a:r>
              <a:rPr lang="en-US" dirty="0"/>
              <a:t>The DT::</a:t>
            </a:r>
            <a:r>
              <a:rPr lang="en-US" dirty="0" err="1"/>
              <a:t>datatable</a:t>
            </a:r>
            <a:r>
              <a:rPr lang="en-US" dirty="0"/>
              <a:t> outputs has many inputs you can use to control other plots or outputs.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355518-149E-B04F-9E2F-CC18D5A426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097" y="3606800"/>
            <a:ext cx="11236656" cy="304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7E7050C2-ADDD-5143-9BB4-164F6B40C3AE}"/>
              </a:ext>
            </a:extLst>
          </p:cNvPr>
          <p:cNvSpPr txBox="1">
            <a:spLocks/>
          </p:cNvSpPr>
          <p:nvPr/>
        </p:nvSpPr>
        <p:spPr>
          <a:xfrm>
            <a:off x="5640336" y="2739995"/>
            <a:ext cx="3656419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Before</a:t>
            </a:r>
          </a:p>
        </p:txBody>
      </p:sp>
    </p:spTree>
    <p:extLst>
      <p:ext uri="{BB962C8B-B14F-4D97-AF65-F5344CB8AC3E}">
        <p14:creationId xmlns:p14="http://schemas.microsoft.com/office/powerpoint/2010/main" val="422600497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8400" y="511144"/>
            <a:ext cx="3656419" cy="1485900"/>
          </a:xfrm>
        </p:spPr>
        <p:txBody>
          <a:bodyPr>
            <a:normAutofit/>
          </a:bodyPr>
          <a:lstStyle/>
          <a:p>
            <a:r>
              <a:rPr lang="en-US" dirty="0"/>
              <a:t>Data Table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1168400" y="1522911"/>
            <a:ext cx="8299753" cy="948267"/>
          </a:xfrm>
        </p:spPr>
        <p:txBody>
          <a:bodyPr>
            <a:normAutofit/>
          </a:bodyPr>
          <a:lstStyle/>
          <a:p>
            <a:r>
              <a:rPr lang="en-US" dirty="0"/>
              <a:t>The DT::</a:t>
            </a:r>
            <a:r>
              <a:rPr lang="en-US" dirty="0" err="1"/>
              <a:t>datatable</a:t>
            </a:r>
            <a:r>
              <a:rPr lang="en-US" dirty="0"/>
              <a:t> outputs has many inputs you can use to control other plots or outputs.</a:t>
            </a:r>
          </a:p>
          <a:p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E7050C2-ADDD-5143-9BB4-164F6B40C3AE}"/>
              </a:ext>
            </a:extLst>
          </p:cNvPr>
          <p:cNvSpPr txBox="1">
            <a:spLocks/>
          </p:cNvSpPr>
          <p:nvPr/>
        </p:nvSpPr>
        <p:spPr>
          <a:xfrm>
            <a:off x="5811734" y="2739995"/>
            <a:ext cx="3656419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After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A33E70-95C1-4048-85B9-07F9B1F0EB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200" y="3606508"/>
            <a:ext cx="11226800" cy="3012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87245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8400" y="511144"/>
            <a:ext cx="3656419" cy="1485900"/>
          </a:xfrm>
        </p:spPr>
        <p:txBody>
          <a:bodyPr>
            <a:normAutofit/>
          </a:bodyPr>
          <a:lstStyle/>
          <a:p>
            <a:r>
              <a:rPr lang="en-US" dirty="0"/>
              <a:t>Data Table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1168400" y="1522911"/>
            <a:ext cx="8299753" cy="948267"/>
          </a:xfrm>
        </p:spPr>
        <p:txBody>
          <a:bodyPr>
            <a:normAutofit/>
          </a:bodyPr>
          <a:lstStyle/>
          <a:p>
            <a:r>
              <a:rPr lang="en-US" dirty="0"/>
              <a:t>The DT::</a:t>
            </a:r>
            <a:r>
              <a:rPr lang="en-US" dirty="0" err="1"/>
              <a:t>datatable</a:t>
            </a:r>
            <a:r>
              <a:rPr lang="en-US" dirty="0"/>
              <a:t> outputs has many inputs you can use to control other plots or outputs.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9AD10C-6F68-1044-90ED-A02E328B3F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3701" y="2742110"/>
            <a:ext cx="9327936" cy="2947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42283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reactive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6161" y="1877093"/>
            <a:ext cx="3251200" cy="3251200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4577673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Everything in R is a Function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2286000"/>
            <a:ext cx="9601200" cy="4186052"/>
          </a:xfrm>
        </p:spPr>
        <p:txBody>
          <a:bodyPr>
            <a:normAutofit/>
          </a:bodyPr>
          <a:lstStyle/>
          <a:p>
            <a:r>
              <a:rPr lang="en-US" dirty="0"/>
              <a:t>Reactive Datasets are a functions you can call whenever you need a set of actions to occur based off of filters in your application</a:t>
            </a:r>
          </a:p>
          <a:p>
            <a:r>
              <a:rPr lang="en-US" dirty="0"/>
              <a:t>They should be used whenever you are using the same inputs/filters on the same data for multiple outputs/visuals.</a:t>
            </a:r>
          </a:p>
          <a:p>
            <a:r>
              <a:rPr lang="en-US" dirty="0"/>
              <a:t>You can call reactive functions within other reactive functions for simple</a:t>
            </a:r>
          </a:p>
          <a:p>
            <a:r>
              <a:rPr lang="en-US" dirty="0"/>
              <a:t>These go in the server function/files</a:t>
            </a:r>
          </a:p>
          <a:p>
            <a:r>
              <a:rPr lang="en-US" dirty="0"/>
              <a:t>They are called as any function but with no arguments</a:t>
            </a:r>
          </a:p>
          <a:p>
            <a:r>
              <a:rPr lang="en-US" dirty="0"/>
              <a:t>Caches results to speed up loading</a:t>
            </a:r>
          </a:p>
          <a:p>
            <a:r>
              <a:rPr lang="en-US" dirty="0"/>
              <a:t>Ensures your visuals are all showing the same information</a:t>
            </a:r>
          </a:p>
          <a:p>
            <a:r>
              <a:rPr lang="en-US" dirty="0"/>
              <a:t>Shorter more legible code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50089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Reactive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6000"/>
            <a:ext cx="5181600" cy="2226624"/>
          </a:xfrm>
        </p:spPr>
        <p:txBody>
          <a:bodyPr/>
          <a:lstStyle/>
          <a:p>
            <a:r>
              <a:rPr lang="en-US" dirty="0"/>
              <a:t>Using our Shiny Dashboard from last week we have a bunch of plots and info boxes using the same data and filters.</a:t>
            </a:r>
          </a:p>
          <a:p>
            <a:r>
              <a:rPr lang="en-US" dirty="0"/>
              <a:t>If we add reactive functions we can call the filtered data automatically in each output.</a:t>
            </a:r>
          </a:p>
          <a:p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7825" y="1707387"/>
            <a:ext cx="4448175" cy="1826092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8625" y="4617212"/>
            <a:ext cx="10058400" cy="1936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1737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effectLst/>
        </p:spPr>
      </p:sp>
      <p:sp>
        <p:nvSpPr>
          <p:cNvPr id="16" name="Rectangle 15" title="Side bar">
            <a:extLst>
              <a:ext uri="{FF2B5EF4-FFF2-40B4-BE49-F238E27FC236}">
                <a16:creationId xmlns:a16="http://schemas.microsoft.com/office/drawing/2014/main" id="{2793B903-AB42-42A0-AE97-93D366679CA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 title="Side bar">
            <a:extLst>
              <a:ext uri="{FF2B5EF4-FFF2-40B4-BE49-F238E27FC236}">
                <a16:creationId xmlns:a16="http://schemas.microsoft.com/office/drawing/2014/main" id="{BEC9E7FA-3295-45ED-8253-D23F9E44E1D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8095" y="922835"/>
            <a:ext cx="7382572" cy="531545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7860667" y="685800"/>
            <a:ext cx="3656419" cy="148590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89000"/>
              </a:lnSpc>
            </a:pPr>
            <a:r>
              <a:rPr lang="en-US" sz="4400" dirty="0"/>
              <a:t>How to use Github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half" idx="2"/>
          </p:nvPr>
        </p:nvSpPr>
        <p:spPr>
          <a:xfrm>
            <a:off x="7860667" y="2286000"/>
            <a:ext cx="3656419" cy="3581400"/>
          </a:xfrm>
        </p:spPr>
        <p:txBody>
          <a:bodyPr vert="horz" lIns="91440" tIns="45720" rIns="91440" bIns="45720" rtlCol="0">
            <a:normAutofit/>
          </a:bodyPr>
          <a:lstStyle/>
          <a:p>
            <a:pPr marL="384048" indent="-384048">
              <a:lnSpc>
                <a:spcPct val="94000"/>
              </a:lnSpc>
              <a:spcAft>
                <a:spcPts val="200"/>
              </a:spcAft>
              <a:buFont typeface="Arial" charset="0"/>
              <a:buChar char="•"/>
            </a:pPr>
            <a:r>
              <a:rPr lang="en-US" sz="2800" dirty="0"/>
              <a:t>Select lines to “commit” to your code, add comments and title each commit.</a:t>
            </a:r>
          </a:p>
          <a:p>
            <a:pPr marL="384048" indent="-384048">
              <a:lnSpc>
                <a:spcPct val="94000"/>
              </a:lnSpc>
              <a:spcAft>
                <a:spcPts val="200"/>
              </a:spcAft>
              <a:buFont typeface="Arial" charset="0"/>
              <a:buChar char="•"/>
            </a:pPr>
            <a:r>
              <a:rPr lang="en-US" sz="2800"/>
              <a:t>Let’s you go back to old code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79848259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68262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Updates inputs and more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369187022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09676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Updates &amp; Observe Events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Any time you wish to update part of your UI you will need to include an event observer. </a:t>
            </a:r>
          </a:p>
          <a:p>
            <a:r>
              <a:rPr lang="en-US" dirty="0"/>
              <a:t>Here you will be observing an input that your user can interact with</a:t>
            </a:r>
          </a:p>
          <a:p>
            <a:r>
              <a:rPr lang="en-US" dirty="0"/>
              <a:t>Observers can be done in one of two ways. Event observers or generic observer function</a:t>
            </a:r>
          </a:p>
          <a:p>
            <a:pPr lvl="1"/>
            <a:r>
              <a:rPr lang="en-US" dirty="0" err="1"/>
              <a:t>observeEvent</a:t>
            </a:r>
            <a:r>
              <a:rPr lang="en-US" dirty="0"/>
              <a:t>() when you are observing a particular input</a:t>
            </a:r>
          </a:p>
          <a:p>
            <a:pPr lvl="1"/>
            <a:r>
              <a:rPr lang="en-US" dirty="0"/>
              <a:t>observe() works if you want to observe multiple things, or non-input based </a:t>
            </a:r>
            <a:r>
              <a:rPr lang="en-US"/>
              <a:t>object such as </a:t>
            </a:r>
            <a:r>
              <a:rPr lang="en-US" dirty="0"/>
              <a:t>the </a:t>
            </a:r>
            <a:r>
              <a:rPr lang="en-US"/>
              <a:t>output or content of </a:t>
            </a:r>
            <a:r>
              <a:rPr lang="en-US" dirty="0"/>
              <a:t>a </a:t>
            </a:r>
            <a:r>
              <a:rPr lang="en-US"/>
              <a:t>reactive function.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587178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 Observer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Here we will look at how I use this in the Burgh’s Eye View 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075" y="3444657"/>
            <a:ext cx="8805835" cy="2813435"/>
          </a:xfrm>
        </p:spPr>
      </p:pic>
    </p:spTree>
    <p:extLst>
      <p:ext uri="{BB962C8B-B14F-4D97-AF65-F5344CB8AC3E}">
        <p14:creationId xmlns:p14="http://schemas.microsoft.com/office/powerpoint/2010/main" val="396952353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2"/>
          <a:lstStyle/>
          <a:p>
            <a:r>
              <a:rPr lang="en-US" dirty="0"/>
              <a:t>Before: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After: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2306251"/>
            <a:ext cx="4448175" cy="3540898"/>
          </a:xfrm>
        </p:spPr>
      </p:pic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4625" y="2314923"/>
            <a:ext cx="4448175" cy="3523554"/>
          </a:xfrm>
        </p:spPr>
      </p:pic>
    </p:spTree>
    <p:extLst>
      <p:ext uri="{BB962C8B-B14F-4D97-AF65-F5344CB8AC3E}">
        <p14:creationId xmlns:p14="http://schemas.microsoft.com/office/powerpoint/2010/main" val="217065914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Notifications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72865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Notification Example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913" y="2171700"/>
            <a:ext cx="10561520" cy="10695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009A7E8-0124-DA41-892F-58A44F777D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4173" y="3330121"/>
            <a:ext cx="5715000" cy="279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548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Bookmarking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615526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Bookmarking Example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4425042"/>
            <a:ext cx="7427641" cy="47352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2171699"/>
            <a:ext cx="10131744" cy="1355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6041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Style Guide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7349319" cy="2299649"/>
          </a:xfrm>
        </p:spPr>
        <p:txBody>
          <a:bodyPr>
            <a:normAutofit/>
          </a:bodyPr>
          <a:lstStyle/>
          <a:p>
            <a:r>
              <a:rPr lang="en-US" dirty="0"/>
              <a:t>We will be using the Google R Style Guide for this course: </a:t>
            </a:r>
            <a:r>
              <a:rPr lang="en-US" dirty="0">
                <a:hlinkClick r:id="rId2"/>
              </a:rPr>
              <a:t>https://google.github.io/styleguide/Rguide.xml#comments</a:t>
            </a:r>
            <a:endParaRPr lang="en-US" dirty="0"/>
          </a:p>
          <a:p>
            <a:r>
              <a:rPr lang="en-US" dirty="0"/>
              <a:t>Note the following passage on commenting as all graded code will require comments so I know what your code is supposed to accomplish.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0722" y="4051774"/>
            <a:ext cx="7302500" cy="234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94035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 Bars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07144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 Bar Example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0250" y="1428750"/>
            <a:ext cx="8343900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76894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90347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55228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Shiny &amp; </a:t>
            </a:r>
            <a:r>
              <a:rPr lang="en-US" dirty="0" err="1"/>
              <a:t>Rmarkdown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34950638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Flexdashboard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93918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FlexDashboard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code is handled within the Markdown Style</a:t>
            </a:r>
          </a:p>
          <a:p>
            <a:r>
              <a:rPr lang="en-US" dirty="0"/>
              <a:t>You can embed standalone shiny apps, or use elements from the dashboard at large.</a:t>
            </a:r>
          </a:p>
          <a:p>
            <a:r>
              <a:rPr lang="en-US" dirty="0"/>
              <a:t>More structured than shiny apps, but…</a:t>
            </a:r>
          </a:p>
          <a:p>
            <a:pPr lvl="1"/>
            <a:r>
              <a:rPr lang="en-US" dirty="0"/>
              <a:t>It’s easier</a:t>
            </a:r>
          </a:p>
          <a:p>
            <a:pPr lvl="1"/>
            <a:r>
              <a:rPr lang="en-US" dirty="0"/>
              <a:t>Looks nicer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636644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 title="Side bar">
            <a:extLst>
              <a:ext uri="{FF2B5EF4-FFF2-40B4-BE49-F238E27FC236}">
                <a16:creationId xmlns:a16="http://schemas.microsoft.com/office/drawing/2014/main" id="{B9F89C22-0475-4427-B7C8-0269AD40E3EC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B2A5B436-7ECA-1741-9059-E9911BA0D6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9577" y="1879600"/>
            <a:ext cx="6667510" cy="363279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F2B69F1-E874-6D4F-90EC-9CDCFB6B74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3562" y="685800"/>
            <a:ext cx="10493524" cy="1485900"/>
          </a:xfrm>
        </p:spPr>
        <p:txBody>
          <a:bodyPr>
            <a:normAutofit/>
          </a:bodyPr>
          <a:lstStyle/>
          <a:p>
            <a:r>
              <a:rPr lang="en-US" dirty="0"/>
              <a:t>Setup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1023562" y="2286000"/>
            <a:ext cx="5072437" cy="3581400"/>
          </a:xfrm>
        </p:spPr>
        <p:txBody>
          <a:bodyPr>
            <a:normAutofit/>
          </a:bodyPr>
          <a:lstStyle/>
          <a:p>
            <a:r>
              <a:rPr lang="en-US" sz="1800" dirty="0"/>
              <a:t>Other options</a:t>
            </a:r>
          </a:p>
          <a:p>
            <a:pPr lvl="1"/>
            <a:r>
              <a:rPr lang="en-US" sz="1800" dirty="0"/>
              <a:t>Logo</a:t>
            </a:r>
          </a:p>
          <a:p>
            <a:pPr lvl="1"/>
            <a:r>
              <a:rPr lang="en-US" sz="1800" dirty="0" err="1"/>
              <a:t>NavBar</a:t>
            </a:r>
            <a:r>
              <a:rPr lang="en-US" sz="1800" dirty="0"/>
              <a:t> Icons</a:t>
            </a:r>
          </a:p>
          <a:p>
            <a:pPr lvl="1"/>
            <a:r>
              <a:rPr lang="en-US" sz="1800" dirty="0"/>
              <a:t>Embed Code</a:t>
            </a:r>
          </a:p>
          <a:p>
            <a:pPr lvl="1"/>
            <a:r>
              <a:rPr lang="en-US" sz="1800" dirty="0"/>
              <a:t>Sharing Links</a:t>
            </a:r>
          </a:p>
          <a:p>
            <a:pPr lvl="1"/>
            <a:r>
              <a:rPr lang="en-US" sz="1800" dirty="0"/>
              <a:t>Custom CSS file</a:t>
            </a:r>
          </a:p>
          <a:p>
            <a:pPr lvl="1"/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66102434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449BC34D-9C23-4D6D-8213-1F471AF85B3F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FA0F5D6C-5025-4D7E-82DD-C2C6FDA1E75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E2AF2C17-4AB4-4402-B84B-129EF95D161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5D213B41-AC9B-4E61-BEED-FF4C168A894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6">
            <a:extLst>
              <a:ext uri="{FF2B5EF4-FFF2-40B4-BE49-F238E27FC236}">
                <a16:creationId xmlns:a16="http://schemas.microsoft.com/office/drawing/2014/main" id="{628FBD9F-3B86-4C98-8F77-38332073773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V="1">
            <a:off x="7838485" y="614084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8" name="Freeform 6">
            <a:extLst>
              <a:ext uri="{FF2B5EF4-FFF2-40B4-BE49-F238E27FC236}">
                <a16:creationId xmlns:a16="http://schemas.microsoft.com/office/drawing/2014/main" id="{D8BB75D5-93A7-4EC9-A2FB-DCBDE6DE300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H="1">
            <a:off x="1046527" y="-133294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A71E52C-A457-D947-8F62-BFE20A4863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7753" y="1150341"/>
            <a:ext cx="9487390" cy="25853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D97AEF-DC7B-2F42-AA4D-716A239C7A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230" y="4484772"/>
            <a:ext cx="10869750" cy="123729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7200" cap="all"/>
              <a:t>Global Sidebar</a:t>
            </a:r>
          </a:p>
        </p:txBody>
      </p:sp>
    </p:spTree>
    <p:extLst>
      <p:ext uri="{BB962C8B-B14F-4D97-AF65-F5344CB8AC3E}">
        <p14:creationId xmlns:p14="http://schemas.microsoft.com/office/powerpoint/2010/main" val="245708837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449BC34D-9C23-4D6D-8213-1F471AF85B3F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FA0F5D6C-5025-4D7E-82DD-C2C6FDA1E75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E2AF2C17-4AB4-4402-B84B-129EF95D161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5D213B41-AC9B-4E61-BEED-FF4C168A894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6">
            <a:extLst>
              <a:ext uri="{FF2B5EF4-FFF2-40B4-BE49-F238E27FC236}">
                <a16:creationId xmlns:a16="http://schemas.microsoft.com/office/drawing/2014/main" id="{628FBD9F-3B86-4C98-8F77-38332073773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V="1">
            <a:off x="7838485" y="614084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7" name="Freeform 6">
            <a:extLst>
              <a:ext uri="{FF2B5EF4-FFF2-40B4-BE49-F238E27FC236}">
                <a16:creationId xmlns:a16="http://schemas.microsoft.com/office/drawing/2014/main" id="{D8BB75D5-93A7-4EC9-A2FB-DCBDE6DE300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H="1">
            <a:off x="1046527" y="-133294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28B884-ECBC-E24E-9D02-6B8BCB3D0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4011" y="1150341"/>
            <a:ext cx="8914874" cy="25853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D97AEF-DC7B-2F42-AA4D-716A239C7A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230" y="4484772"/>
            <a:ext cx="10869750" cy="123729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7200" cap="all"/>
              <a:t>Page Sidebar</a:t>
            </a:r>
          </a:p>
        </p:txBody>
      </p:sp>
    </p:spTree>
    <p:extLst>
      <p:ext uri="{BB962C8B-B14F-4D97-AF65-F5344CB8AC3E}">
        <p14:creationId xmlns:p14="http://schemas.microsoft.com/office/powerpoint/2010/main" val="6626849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Basic Concepts of Shiny apps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172240612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449BC34D-9C23-4D6D-8213-1F471AF85B3F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FA0F5D6C-5025-4D7E-82DD-C2C6FDA1E75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E2AF2C17-4AB4-4402-B84B-129EF95D161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5D213B41-AC9B-4E61-BEED-FF4C168A894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6">
            <a:extLst>
              <a:ext uri="{FF2B5EF4-FFF2-40B4-BE49-F238E27FC236}">
                <a16:creationId xmlns:a16="http://schemas.microsoft.com/office/drawing/2014/main" id="{628FBD9F-3B86-4C98-8F77-38332073773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V="1">
            <a:off x="7838485" y="614084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8" name="Freeform 6">
            <a:extLst>
              <a:ext uri="{FF2B5EF4-FFF2-40B4-BE49-F238E27FC236}">
                <a16:creationId xmlns:a16="http://schemas.microsoft.com/office/drawing/2014/main" id="{D8BB75D5-93A7-4EC9-A2FB-DCBDE6DE300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H="1">
            <a:off x="1046527" y="-133294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334D817-5CE5-CB40-939D-497BD4EFB5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34404" y="1150341"/>
            <a:ext cx="7894088" cy="25853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EF0A17A-C7C3-BC48-BFC4-7DC2CBFDDF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230" y="4484772"/>
            <a:ext cx="10869750" cy="123729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7200" cap="all"/>
              <a:t>Value Box</a:t>
            </a:r>
          </a:p>
        </p:txBody>
      </p:sp>
    </p:spTree>
    <p:extLst>
      <p:ext uri="{BB962C8B-B14F-4D97-AF65-F5344CB8AC3E}">
        <p14:creationId xmlns:p14="http://schemas.microsoft.com/office/powerpoint/2010/main" val="92375863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449BC34D-9C23-4D6D-8213-1F471AF85B3F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FA0F5D6C-5025-4D7E-82DD-C2C6FDA1E75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E2AF2C17-4AB4-4402-B84B-129EF95D161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5D213B41-AC9B-4E61-BEED-FF4C168A894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6">
            <a:extLst>
              <a:ext uri="{FF2B5EF4-FFF2-40B4-BE49-F238E27FC236}">
                <a16:creationId xmlns:a16="http://schemas.microsoft.com/office/drawing/2014/main" id="{628FBD9F-3B86-4C98-8F77-38332073773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V="1">
            <a:off x="7838485" y="614084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8" name="Freeform 6">
            <a:extLst>
              <a:ext uri="{FF2B5EF4-FFF2-40B4-BE49-F238E27FC236}">
                <a16:creationId xmlns:a16="http://schemas.microsoft.com/office/drawing/2014/main" id="{D8BB75D5-93A7-4EC9-A2FB-DCBDE6DE300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H="1">
            <a:off x="1046527" y="-133294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69EBB6F-1E55-BC4C-A7A0-ED07F58119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82862" y="1634731"/>
            <a:ext cx="9797173" cy="161653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CA4D53E-98A6-1549-8408-5B2129F738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230" y="4484772"/>
            <a:ext cx="10869750" cy="123729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7200" cap="all" dirty="0"/>
              <a:t>Plot</a:t>
            </a:r>
          </a:p>
        </p:txBody>
      </p:sp>
    </p:spTree>
    <p:extLst>
      <p:ext uri="{BB962C8B-B14F-4D97-AF65-F5344CB8AC3E}">
        <p14:creationId xmlns:p14="http://schemas.microsoft.com/office/powerpoint/2010/main" val="243026194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449BC34D-9C23-4D6D-8213-1F471AF85B3F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FA0F5D6C-5025-4D7E-82DD-C2C6FDA1E75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E2AF2C17-4AB4-4402-B84B-129EF95D161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5D213B41-AC9B-4E61-BEED-FF4C168A894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6">
            <a:extLst>
              <a:ext uri="{FF2B5EF4-FFF2-40B4-BE49-F238E27FC236}">
                <a16:creationId xmlns:a16="http://schemas.microsoft.com/office/drawing/2014/main" id="{628FBD9F-3B86-4C98-8F77-38332073773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V="1">
            <a:off x="7838485" y="614084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8" name="Freeform 6">
            <a:extLst>
              <a:ext uri="{FF2B5EF4-FFF2-40B4-BE49-F238E27FC236}">
                <a16:creationId xmlns:a16="http://schemas.microsoft.com/office/drawing/2014/main" id="{D8BB75D5-93A7-4EC9-A2FB-DCBDE6DE300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H="1">
            <a:off x="1046527" y="-133294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0F36A10-905E-BE42-BBAE-2120EC9B51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82862" y="1646978"/>
            <a:ext cx="9797173" cy="159204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7C3BDEA-670B-424D-95C2-EBDB380521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230" y="4484772"/>
            <a:ext cx="10869750" cy="123729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7200" cap="all" dirty="0"/>
              <a:t>Data Table</a:t>
            </a:r>
          </a:p>
        </p:txBody>
      </p:sp>
    </p:spTree>
    <p:extLst>
      <p:ext uri="{BB962C8B-B14F-4D97-AF65-F5344CB8AC3E}">
        <p14:creationId xmlns:p14="http://schemas.microsoft.com/office/powerpoint/2010/main" val="200746208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Shiny Apps.io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hlinkClick r:id="rId2"/>
              </a:rPr>
              <a:t>http://www.shinyapps.io/</a:t>
            </a:r>
            <a:endParaRPr lang="en-US" dirty="0"/>
          </a:p>
          <a:p>
            <a:r>
              <a:rPr lang="en-US" dirty="0"/>
              <a:t>Section 6</a:t>
            </a:r>
          </a:p>
        </p:txBody>
      </p:sp>
    </p:spTree>
    <p:extLst>
      <p:ext uri="{BB962C8B-B14F-4D97-AF65-F5344CB8AC3E}">
        <p14:creationId xmlns:p14="http://schemas.microsoft.com/office/powerpoint/2010/main" val="409793552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Register a free Account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1600" y="1567543"/>
            <a:ext cx="8334894" cy="3581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2539" y="4747532"/>
            <a:ext cx="6686550" cy="165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 your account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672" y="1616528"/>
            <a:ext cx="5051528" cy="497613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0791" y="1616528"/>
            <a:ext cx="5062674" cy="4976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212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Publish todays app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8940" y="2693533"/>
            <a:ext cx="7030115" cy="1976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08082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2137" y="1099457"/>
            <a:ext cx="5953125" cy="445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03021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Basic Parts of the function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1371600" y="2804983"/>
            <a:ext cx="9601589" cy="3768811"/>
          </a:xfrm>
        </p:spPr>
        <p:txBody>
          <a:bodyPr/>
          <a:lstStyle/>
          <a:p>
            <a:r>
              <a:rPr lang="en-US" b="1" dirty="0"/>
              <a:t>UI </a:t>
            </a:r>
            <a:r>
              <a:rPr lang="mr-IN" b="1" dirty="0"/>
              <a:t>–</a:t>
            </a:r>
            <a:r>
              <a:rPr lang="en-US" b="1" dirty="0"/>
              <a:t> User Interface</a:t>
            </a:r>
          </a:p>
          <a:p>
            <a:pPr lvl="1"/>
            <a:r>
              <a:rPr lang="en-US" dirty="0"/>
              <a:t>Builds the webpage</a:t>
            </a:r>
          </a:p>
          <a:p>
            <a:pPr lvl="1"/>
            <a:r>
              <a:rPr lang="en-US" dirty="0"/>
              <a:t>Can be done in R code OR HTML</a:t>
            </a:r>
          </a:p>
          <a:p>
            <a:r>
              <a:rPr lang="en-US" dirty="0"/>
              <a:t>Server</a:t>
            </a:r>
          </a:p>
          <a:p>
            <a:pPr lvl="1"/>
            <a:r>
              <a:rPr lang="en-US" dirty="0"/>
              <a:t>Generates all reactive content</a:t>
            </a:r>
          </a:p>
          <a:p>
            <a:pPr lvl="1"/>
            <a:r>
              <a:rPr lang="en-US" dirty="0"/>
              <a:t>Can be used to change portions of UI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1500" y="1676400"/>
            <a:ext cx="3911600" cy="49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491566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Crop</Template>
  <TotalTime>1251</TotalTime>
  <Words>1385</Words>
  <Application>Microsoft Macintosh PowerPoint</Application>
  <PresentationFormat>Widescreen</PresentationFormat>
  <Paragraphs>226</Paragraphs>
  <Slides>87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87</vt:i4>
      </vt:variant>
    </vt:vector>
  </HeadingPairs>
  <TitlesOfParts>
    <vt:vector size="92" baseType="lpstr">
      <vt:lpstr>Arial</vt:lpstr>
      <vt:lpstr>Calibri</vt:lpstr>
      <vt:lpstr>Franklin Gothic Book</vt:lpstr>
      <vt:lpstr>Mangal</vt:lpstr>
      <vt:lpstr>Crop</vt:lpstr>
      <vt:lpstr>R Shiny for Operations and GIS</vt:lpstr>
      <vt:lpstr>About the Instructor</vt:lpstr>
      <vt:lpstr>Today’s Schedule</vt:lpstr>
      <vt:lpstr>Schedule</vt:lpstr>
      <vt:lpstr>GitHub  What to do:</vt:lpstr>
      <vt:lpstr>How to use Github</vt:lpstr>
      <vt:lpstr>R Style Guide</vt:lpstr>
      <vt:lpstr>Basic Concepts of Shiny apps</vt:lpstr>
      <vt:lpstr>Two Basic Parts of the function</vt:lpstr>
      <vt:lpstr>The User Interface</vt:lpstr>
      <vt:lpstr>Sidebar Layout</vt:lpstr>
      <vt:lpstr>PowerPoint Presentation</vt:lpstr>
      <vt:lpstr>Sidebar w/ Tabset</vt:lpstr>
      <vt:lpstr>PowerPoint Presentation</vt:lpstr>
      <vt:lpstr>Grid</vt:lpstr>
      <vt:lpstr>PowerPoint Presentation</vt:lpstr>
      <vt:lpstr>NavBar</vt:lpstr>
      <vt:lpstr>PowerPoint Presentation</vt:lpstr>
      <vt:lpstr>Custom Theme</vt:lpstr>
      <vt:lpstr>Custom Themes</vt:lpstr>
      <vt:lpstr>The Server Function</vt:lpstr>
      <vt:lpstr>Introduction to Server Function</vt:lpstr>
      <vt:lpstr>Saving Outputs</vt:lpstr>
      <vt:lpstr>Section 1 REVIEW</vt:lpstr>
      <vt:lpstr>Practice</vt:lpstr>
      <vt:lpstr>Shiny Dashboards</vt:lpstr>
      <vt:lpstr>Basic Layout</vt:lpstr>
      <vt:lpstr>PowerPoint Presentation</vt:lpstr>
      <vt:lpstr>Headers</vt:lpstr>
      <vt:lpstr>Options</vt:lpstr>
      <vt:lpstr>Sidebar</vt:lpstr>
      <vt:lpstr>PowerPoint Presentation</vt:lpstr>
      <vt:lpstr>Body</vt:lpstr>
      <vt:lpstr>PowerPoint Presentation</vt:lpstr>
      <vt:lpstr>Practice</vt:lpstr>
      <vt:lpstr>Break</vt:lpstr>
      <vt:lpstr>Widgets &amp; Reactivity</vt:lpstr>
      <vt:lpstr>How do Input Widgets Work?</vt:lpstr>
      <vt:lpstr>Numeric Inputs</vt:lpstr>
      <vt:lpstr>Numeric Input</vt:lpstr>
      <vt:lpstr>Action Button</vt:lpstr>
      <vt:lpstr>Slider/Range</vt:lpstr>
      <vt:lpstr>Text Inputs</vt:lpstr>
      <vt:lpstr>Text Input</vt:lpstr>
      <vt:lpstr>Radio Buttons</vt:lpstr>
      <vt:lpstr>Select input</vt:lpstr>
      <vt:lpstr>Checkbox Group</vt:lpstr>
      <vt:lpstr>Other Inputs</vt:lpstr>
      <vt:lpstr>Single Checkbox</vt:lpstr>
      <vt:lpstr>Date/Range</vt:lpstr>
      <vt:lpstr>Single Checkbox</vt:lpstr>
      <vt:lpstr>File Input</vt:lpstr>
      <vt:lpstr>Output Based Inputs</vt:lpstr>
      <vt:lpstr>Data Table</vt:lpstr>
      <vt:lpstr>Data Table</vt:lpstr>
      <vt:lpstr>Data Table</vt:lpstr>
      <vt:lpstr>reactive</vt:lpstr>
      <vt:lpstr>Everything in R is a Function</vt:lpstr>
      <vt:lpstr>Reactive Example</vt:lpstr>
      <vt:lpstr>Practice</vt:lpstr>
      <vt:lpstr>Updates inputs and more</vt:lpstr>
      <vt:lpstr>Updates</vt:lpstr>
      <vt:lpstr>Updates &amp; Observe Events</vt:lpstr>
      <vt:lpstr>Event Observer Example</vt:lpstr>
      <vt:lpstr>Before:  After:</vt:lpstr>
      <vt:lpstr>Notifications</vt:lpstr>
      <vt:lpstr>Notification Example</vt:lpstr>
      <vt:lpstr>Bookmarking</vt:lpstr>
      <vt:lpstr>Bookmarking Example</vt:lpstr>
      <vt:lpstr>Progress Bars</vt:lpstr>
      <vt:lpstr>Progress Bar Example</vt:lpstr>
      <vt:lpstr>Practice</vt:lpstr>
      <vt:lpstr>Break</vt:lpstr>
      <vt:lpstr>Shiny &amp; Rmarkdown</vt:lpstr>
      <vt:lpstr>Flexdashboard</vt:lpstr>
      <vt:lpstr>FlexDashboard</vt:lpstr>
      <vt:lpstr>Setup</vt:lpstr>
      <vt:lpstr>Global Sidebar</vt:lpstr>
      <vt:lpstr>Page Sidebar</vt:lpstr>
      <vt:lpstr>Value Box</vt:lpstr>
      <vt:lpstr>Plot</vt:lpstr>
      <vt:lpstr>Data Table</vt:lpstr>
      <vt:lpstr>Shiny Apps.io</vt:lpstr>
      <vt:lpstr>Register a free Account</vt:lpstr>
      <vt:lpstr>Connect your account</vt:lpstr>
      <vt:lpstr>Publish todays app</vt:lpstr>
      <vt:lpstr>PowerPoint Presentation</vt:lpstr>
    </vt:vector>
  </TitlesOfParts>
  <Company/>
  <LinksUpToDate>false</LinksUpToDate>
  <SharedDoc>false</SharedDoc>
  <HyperlinksChanged>false</HyperlinksChanged>
  <AppVersion>16.0009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 Shiny for Operations</dc:title>
  <dc:creator>Arnold, Geoffrey</dc:creator>
  <cp:lastModifiedBy>Arnold, Geoffrey</cp:lastModifiedBy>
  <cp:revision>32</cp:revision>
  <dcterms:created xsi:type="dcterms:W3CDTF">2017-07-16T23:50:20Z</dcterms:created>
  <dcterms:modified xsi:type="dcterms:W3CDTF">2018-01-28T02:48:19Z</dcterms:modified>
</cp:coreProperties>
</file>